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5174"/>
  </p:normalViewPr>
  <p:slideViewPr>
    <p:cSldViewPr snapToGrid="0" snapToObjects="1">
      <p:cViewPr>
        <p:scale>
          <a:sx n="80" d="100"/>
          <a:sy n="80" d="100"/>
        </p:scale>
        <p:origin x="936" y="-26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iyinOloyede/IBM_Data_Science_SpaceX_Landing_Prediction/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iyinOloyede/IBM_Data_Science_SpaceX_Landing_Prediction/blob/main/EDA%20with%20Data%20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iyinOloyede/IBM_Data_Science_SpaceX_Landing_Prediction/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iyinOloyede/IBM_Data_Science_SpaceX_Landing_Prediction/blob/main/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iyinOloyede/IBM_Data_Science_SpaceX_Landing_Prediction/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iyinOloyede/IBM_Data_Science_SpaceX_Landing_Prediction/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iyinOloyede/IBM_Data_Science_SpaceX_Landing_Prediction/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Fiyinfoluwa Oloyede </a:t>
            </a:r>
          </a:p>
          <a:p>
            <a:r>
              <a:rPr lang="en-US" dirty="0">
                <a:solidFill>
                  <a:schemeClr val="bg2"/>
                </a:solidFill>
                <a:latin typeface="Abadi" panose="020B0604020104020204" pitchFamily="34" charset="0"/>
                <a:ea typeface="SF Pro" pitchFamily="2" charset="0"/>
                <a:cs typeface="SF Pro" pitchFamily="2" charset="0"/>
              </a:rPr>
              <a:t>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05487"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https://github.com/FiyinOloyede/IBM_Data_Science_SpaceX_Landing_Prediction/blob/main/Data%20wrangling.ipynb</a:t>
            </a:r>
            <a:r>
              <a:rPr lang="en-US" sz="2200" dirty="0">
                <a:solidFill>
                  <a:schemeClr val="accent3">
                    <a:lumMod val="25000"/>
                  </a:schemeClr>
                </a:solidFill>
                <a:latin typeface="Abadi" panose="020B0604020104020204" pitchFamily="34" charset="0"/>
              </a:rPr>
              <a:t> </a:t>
            </a:r>
            <a:endParaRPr lang="en-US" sz="2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BE479003-14C9-144F-CBD6-D0E06BA5028D}"/>
              </a:ext>
            </a:extLst>
          </p:cNvPr>
          <p:cNvSpPr txBox="1">
            <a:spLocks/>
          </p:cNvSpPr>
          <p:nvPr/>
        </p:nvSpPr>
        <p:spPr>
          <a:xfrm>
            <a:off x="5975498" y="1674235"/>
            <a:ext cx="548247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p>
        </p:txBody>
      </p:sp>
      <p:pic>
        <p:nvPicPr>
          <p:cNvPr id="6" name="Picture 5">
            <a:extLst>
              <a:ext uri="{FF2B5EF4-FFF2-40B4-BE49-F238E27FC236}">
                <a16:creationId xmlns:a16="http://schemas.microsoft.com/office/drawing/2014/main" id="{03D05DFC-0F06-A3C4-0939-5638AADBDDDD}"/>
              </a:ext>
            </a:extLst>
          </p:cNvPr>
          <p:cNvPicPr>
            <a:picLocks noChangeAspect="1"/>
          </p:cNvPicPr>
          <p:nvPr/>
        </p:nvPicPr>
        <p:blipFill>
          <a:blip r:embed="rId4"/>
          <a:stretch>
            <a:fillRect/>
          </a:stretch>
        </p:blipFill>
        <p:spPr>
          <a:xfrm>
            <a:off x="6096000" y="1674235"/>
            <a:ext cx="5325988" cy="435133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0650"/>
            <a:ext cx="4184762" cy="492870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https://github.com/FiyinOloyede/IBM_Data_Science_SpaceX_Landing_Prediction/blob/main/EDA%20with%20Data%20viz.ipynb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81A7987-A2D8-AA3C-7678-D4AE149E5D3E}"/>
              </a:ext>
            </a:extLst>
          </p:cNvPr>
          <p:cNvPicPr>
            <a:picLocks noChangeAspect="1"/>
          </p:cNvPicPr>
          <p:nvPr/>
        </p:nvPicPr>
        <p:blipFill>
          <a:blip r:embed="rId4"/>
          <a:stretch>
            <a:fillRect/>
          </a:stretch>
        </p:blipFill>
        <p:spPr>
          <a:xfrm>
            <a:off x="6213881" y="1520456"/>
            <a:ext cx="5208108" cy="2422518"/>
          </a:xfrm>
          <a:prstGeom prst="rect">
            <a:avLst/>
          </a:prstGeom>
        </p:spPr>
      </p:pic>
      <p:pic>
        <p:nvPicPr>
          <p:cNvPr id="8" name="Picture 7">
            <a:extLst>
              <a:ext uri="{FF2B5EF4-FFF2-40B4-BE49-F238E27FC236}">
                <a16:creationId xmlns:a16="http://schemas.microsoft.com/office/drawing/2014/main" id="{74F70AC8-9ED1-A5BE-1122-A5AB663E5444}"/>
              </a:ext>
            </a:extLst>
          </p:cNvPr>
          <p:cNvPicPr>
            <a:picLocks noChangeAspect="1"/>
          </p:cNvPicPr>
          <p:nvPr/>
        </p:nvPicPr>
        <p:blipFill>
          <a:blip r:embed="rId5"/>
          <a:stretch>
            <a:fillRect/>
          </a:stretch>
        </p:blipFill>
        <p:spPr>
          <a:xfrm>
            <a:off x="6213882" y="4017402"/>
            <a:ext cx="5208107" cy="208259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Below is the summary of the SQL queries performed</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https://github.com/FiyinOloyede/IBM_Data_Science_SpaceX_Landing_Prediction/blob/main/EDA%20with%20SQL.ipynb</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321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https://github.com/FiyinOloyede/IBM_Data_Science_SpaceX_Landing_Prediction/blob/main/Visual%20analytics%20with%20folium.ipynb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https://github.com/FiyinOloyede/IBM_Data_Science_SpaceX_Landing_Prediction/blob/main/Machine%20Learning%20Prediction.ipynb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22591"/>
            <a:ext cx="9491139" cy="7868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see that as the flight number increases, the first stage is more likely to land successfully.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A12C215-7E42-6183-5CB5-22CEC432D214}"/>
              </a:ext>
            </a:extLst>
          </p:cNvPr>
          <p:cNvPicPr>
            <a:picLocks noChangeAspect="1"/>
          </p:cNvPicPr>
          <p:nvPr/>
        </p:nvPicPr>
        <p:blipFill>
          <a:blip r:embed="rId3"/>
          <a:stretch>
            <a:fillRect/>
          </a:stretch>
        </p:blipFill>
        <p:spPr>
          <a:xfrm>
            <a:off x="770011" y="1581151"/>
            <a:ext cx="10687961" cy="28384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8DD86D71-CCE0-7E70-CE85-2EE60D7F4AC2}"/>
              </a:ext>
            </a:extLst>
          </p:cNvPr>
          <p:cNvSpPr txBox="1">
            <a:spLocks/>
          </p:cNvSpPr>
          <p:nvPr/>
        </p:nvSpPr>
        <p:spPr>
          <a:xfrm>
            <a:off x="770011" y="5238763"/>
            <a:ext cx="10687961" cy="7868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For the VAFB-SLC launch site, there are no rockets launched for heavy payload mass(greater than 10000)</a:t>
            </a:r>
          </a:p>
        </p:txBody>
      </p:sp>
      <p:pic>
        <p:nvPicPr>
          <p:cNvPr id="7" name="Picture 6">
            <a:extLst>
              <a:ext uri="{FF2B5EF4-FFF2-40B4-BE49-F238E27FC236}">
                <a16:creationId xmlns:a16="http://schemas.microsoft.com/office/drawing/2014/main" id="{D50BBEA8-7F30-46DF-3F79-0DE23ED1AD02}"/>
              </a:ext>
            </a:extLst>
          </p:cNvPr>
          <p:cNvPicPr>
            <a:picLocks noChangeAspect="1"/>
          </p:cNvPicPr>
          <p:nvPr/>
        </p:nvPicPr>
        <p:blipFill>
          <a:blip r:embed="rId3"/>
          <a:stretch>
            <a:fillRect/>
          </a:stretch>
        </p:blipFill>
        <p:spPr>
          <a:xfrm>
            <a:off x="770011" y="1400575"/>
            <a:ext cx="10687962" cy="371394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5A71BFB2-C52A-9C94-D415-EA54ACC2668D}"/>
              </a:ext>
            </a:extLst>
          </p:cNvPr>
          <p:cNvSpPr txBox="1">
            <a:spLocks/>
          </p:cNvSpPr>
          <p:nvPr/>
        </p:nvSpPr>
        <p:spPr>
          <a:xfrm>
            <a:off x="770011" y="4922591"/>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We can see that ES-L1, GEO, HEO, SSO, VLEO have the most success rate while GTO has the least success rate</a:t>
            </a:r>
          </a:p>
        </p:txBody>
      </p:sp>
      <p:pic>
        <p:nvPicPr>
          <p:cNvPr id="8" name="Picture 7">
            <a:extLst>
              <a:ext uri="{FF2B5EF4-FFF2-40B4-BE49-F238E27FC236}">
                <a16:creationId xmlns:a16="http://schemas.microsoft.com/office/drawing/2014/main" id="{29AB49F3-26F3-7C80-57C7-1B9CA5C216F1}"/>
              </a:ext>
            </a:extLst>
          </p:cNvPr>
          <p:cNvPicPr>
            <a:picLocks noChangeAspect="1"/>
          </p:cNvPicPr>
          <p:nvPr/>
        </p:nvPicPr>
        <p:blipFill>
          <a:blip r:embed="rId3"/>
          <a:stretch>
            <a:fillRect/>
          </a:stretch>
        </p:blipFill>
        <p:spPr>
          <a:xfrm>
            <a:off x="1456676" y="1457324"/>
            <a:ext cx="8201673" cy="346927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E30A6CE6-D3BD-8BC7-D3CE-14B3FB1F652E}"/>
              </a:ext>
            </a:extLst>
          </p:cNvPr>
          <p:cNvSpPr txBox="1">
            <a:spLocks/>
          </p:cNvSpPr>
          <p:nvPr/>
        </p:nvSpPr>
        <p:spPr>
          <a:xfrm>
            <a:off x="770011" y="4922591"/>
            <a:ext cx="9491139" cy="78681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plot shows that in the LEO orbit the Success appears related to the number of flights; on the other hand, there seems to be no relationship between flight number when in GTO orbit.</a:t>
            </a:r>
          </a:p>
        </p:txBody>
      </p:sp>
      <p:pic>
        <p:nvPicPr>
          <p:cNvPr id="7" name="Picture 6">
            <a:extLst>
              <a:ext uri="{FF2B5EF4-FFF2-40B4-BE49-F238E27FC236}">
                <a16:creationId xmlns:a16="http://schemas.microsoft.com/office/drawing/2014/main" id="{BA576EDA-9ADC-E5A2-733A-65CF31A06A36}"/>
              </a:ext>
            </a:extLst>
          </p:cNvPr>
          <p:cNvPicPr>
            <a:picLocks noChangeAspect="1"/>
          </p:cNvPicPr>
          <p:nvPr/>
        </p:nvPicPr>
        <p:blipFill>
          <a:blip r:embed="rId3"/>
          <a:stretch>
            <a:fillRect/>
          </a:stretch>
        </p:blipFill>
        <p:spPr>
          <a:xfrm>
            <a:off x="770011" y="1685682"/>
            <a:ext cx="10515600" cy="297969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CA1EA02C-9783-CAC7-F216-E6DD1B05476C}"/>
              </a:ext>
            </a:extLst>
          </p:cNvPr>
          <p:cNvSpPr txBox="1">
            <a:spLocks/>
          </p:cNvSpPr>
          <p:nvPr/>
        </p:nvSpPr>
        <p:spPr>
          <a:xfrm>
            <a:off x="770011" y="4922591"/>
            <a:ext cx="9491139" cy="78681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With heavy payloads the successful landing or positive landing rate are more for Polar, LEO and ISS. However, for GTO we cannot distinguish this well as both positive landing rate and negative landing(unsuccessful mission) are both there here</a:t>
            </a:r>
          </a:p>
        </p:txBody>
      </p:sp>
      <p:pic>
        <p:nvPicPr>
          <p:cNvPr id="7" name="Picture 6">
            <a:extLst>
              <a:ext uri="{FF2B5EF4-FFF2-40B4-BE49-F238E27FC236}">
                <a16:creationId xmlns:a16="http://schemas.microsoft.com/office/drawing/2014/main" id="{7C46C152-19EB-03A7-DC8D-B6ECFE799E23}"/>
              </a:ext>
            </a:extLst>
          </p:cNvPr>
          <p:cNvPicPr>
            <a:picLocks noChangeAspect="1"/>
          </p:cNvPicPr>
          <p:nvPr/>
        </p:nvPicPr>
        <p:blipFill>
          <a:blip r:embed="rId3"/>
          <a:stretch>
            <a:fillRect/>
          </a:stretch>
        </p:blipFill>
        <p:spPr>
          <a:xfrm>
            <a:off x="683830" y="1499043"/>
            <a:ext cx="10687962" cy="31635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EFD5B2AC-55C2-E4AC-F7B5-1AA08ABF3474}"/>
              </a:ext>
            </a:extLst>
          </p:cNvPr>
          <p:cNvSpPr txBox="1">
            <a:spLocks/>
          </p:cNvSpPr>
          <p:nvPr/>
        </p:nvSpPr>
        <p:spPr>
          <a:xfrm>
            <a:off x="770011" y="4922591"/>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We can observe that the success rate kept on increasing since 2013 till 2020</a:t>
            </a:r>
          </a:p>
        </p:txBody>
      </p:sp>
      <p:pic>
        <p:nvPicPr>
          <p:cNvPr id="8" name="Picture 7">
            <a:extLst>
              <a:ext uri="{FF2B5EF4-FFF2-40B4-BE49-F238E27FC236}">
                <a16:creationId xmlns:a16="http://schemas.microsoft.com/office/drawing/2014/main" id="{A9555351-4DC7-1C04-56C4-5832816EA520}"/>
              </a:ext>
            </a:extLst>
          </p:cNvPr>
          <p:cNvPicPr>
            <a:picLocks noChangeAspect="1"/>
          </p:cNvPicPr>
          <p:nvPr/>
        </p:nvPicPr>
        <p:blipFill>
          <a:blip r:embed="rId3"/>
          <a:stretch>
            <a:fillRect/>
          </a:stretch>
        </p:blipFill>
        <p:spPr>
          <a:xfrm>
            <a:off x="2623560" y="1359833"/>
            <a:ext cx="5558415" cy="356275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6"/>
            <a:ext cx="4011540" cy="1917700"/>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FBD5D00-3BB4-9503-8C94-D95494D25E4F}"/>
              </a:ext>
            </a:extLst>
          </p:cNvPr>
          <p:cNvPicPr>
            <a:picLocks noChangeAspect="1"/>
          </p:cNvPicPr>
          <p:nvPr/>
        </p:nvPicPr>
        <p:blipFill>
          <a:blip r:embed="rId3"/>
          <a:stretch>
            <a:fillRect/>
          </a:stretch>
        </p:blipFill>
        <p:spPr>
          <a:xfrm>
            <a:off x="6214842" y="1825626"/>
            <a:ext cx="4367433" cy="436743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2">
            <a:extLst>
              <a:ext uri="{FF2B5EF4-FFF2-40B4-BE49-F238E27FC236}">
                <a16:creationId xmlns:a16="http://schemas.microsoft.com/office/drawing/2014/main" id="{B0024C57-4ABA-BCFE-DC2B-94BF24F00722}"/>
              </a:ext>
            </a:extLst>
          </p:cNvPr>
          <p:cNvSpPr txBox="1">
            <a:spLocks/>
          </p:cNvSpPr>
          <p:nvPr/>
        </p:nvSpPr>
        <p:spPr>
          <a:xfrm>
            <a:off x="595233" y="5238763"/>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a:p>
            <a:pPr marL="0" indent="0">
              <a:spcBef>
                <a:spcPts val="1400"/>
              </a:spcBef>
              <a:buNone/>
            </a:pPr>
            <a:endParaRPr lang="en-US" sz="2200" dirty="0">
              <a:latin typeface="Abadi" panose="020B0604020104020204" pitchFamily="34" charset="0"/>
            </a:endParaRPr>
          </a:p>
        </p:txBody>
      </p:sp>
      <p:pic>
        <p:nvPicPr>
          <p:cNvPr id="7" name="Picture 6">
            <a:extLst>
              <a:ext uri="{FF2B5EF4-FFF2-40B4-BE49-F238E27FC236}">
                <a16:creationId xmlns:a16="http://schemas.microsoft.com/office/drawing/2014/main" id="{84546838-3FA5-8718-9B6A-7A9917C7CB9D}"/>
              </a:ext>
            </a:extLst>
          </p:cNvPr>
          <p:cNvPicPr>
            <a:picLocks noChangeAspect="1"/>
          </p:cNvPicPr>
          <p:nvPr/>
        </p:nvPicPr>
        <p:blipFill>
          <a:blip r:embed="rId3"/>
          <a:stretch>
            <a:fillRect/>
          </a:stretch>
        </p:blipFill>
        <p:spPr>
          <a:xfrm>
            <a:off x="770010" y="1381125"/>
            <a:ext cx="10278989" cy="360997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2">
            <a:extLst>
              <a:ext uri="{FF2B5EF4-FFF2-40B4-BE49-F238E27FC236}">
                <a16:creationId xmlns:a16="http://schemas.microsoft.com/office/drawing/2014/main" id="{65396DFB-5D22-06FF-C643-34BCA94BB725}"/>
              </a:ext>
            </a:extLst>
          </p:cNvPr>
          <p:cNvSpPr txBox="1">
            <a:spLocks/>
          </p:cNvSpPr>
          <p:nvPr/>
        </p:nvSpPr>
        <p:spPr>
          <a:xfrm>
            <a:off x="595233" y="5238763"/>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a:p>
            <a:pPr marL="0" indent="0">
              <a:spcBef>
                <a:spcPts val="1400"/>
              </a:spcBef>
              <a:buNone/>
            </a:pPr>
            <a:endParaRPr lang="en-US" sz="2200" dirty="0">
              <a:latin typeface="Abadi" panose="020B0604020104020204" pitchFamily="34" charset="0"/>
            </a:endParaRPr>
          </a:p>
        </p:txBody>
      </p:sp>
      <p:pic>
        <p:nvPicPr>
          <p:cNvPr id="7" name="Picture 6">
            <a:extLst>
              <a:ext uri="{FF2B5EF4-FFF2-40B4-BE49-F238E27FC236}">
                <a16:creationId xmlns:a16="http://schemas.microsoft.com/office/drawing/2014/main" id="{09A76CCA-B4AD-A687-4016-A821D2F9B4C9}"/>
              </a:ext>
            </a:extLst>
          </p:cNvPr>
          <p:cNvPicPr>
            <a:picLocks noChangeAspect="1"/>
          </p:cNvPicPr>
          <p:nvPr/>
        </p:nvPicPr>
        <p:blipFill>
          <a:blip r:embed="rId3"/>
          <a:stretch>
            <a:fillRect/>
          </a:stretch>
        </p:blipFill>
        <p:spPr>
          <a:xfrm>
            <a:off x="770011" y="1689870"/>
            <a:ext cx="10687961" cy="267815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2">
            <a:extLst>
              <a:ext uri="{FF2B5EF4-FFF2-40B4-BE49-F238E27FC236}">
                <a16:creationId xmlns:a16="http://schemas.microsoft.com/office/drawing/2014/main" id="{4144C4B0-44C5-9141-8257-4671366F2962}"/>
              </a:ext>
            </a:extLst>
          </p:cNvPr>
          <p:cNvSpPr txBox="1">
            <a:spLocks/>
          </p:cNvSpPr>
          <p:nvPr/>
        </p:nvSpPr>
        <p:spPr>
          <a:xfrm>
            <a:off x="595233" y="5238763"/>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400" dirty="0">
                <a:latin typeface="Abadi" panose="020B0604020104020204" pitchFamily="34" charset="0"/>
              </a:rPr>
              <a:t>We calculated the average payload mass carried by booster version F9 v1.1 as 2928.4</a:t>
            </a:r>
          </a:p>
          <a:p>
            <a:pPr marL="0" indent="0">
              <a:spcBef>
                <a:spcPts val="1400"/>
              </a:spcBef>
              <a:buNone/>
            </a:pPr>
            <a:endParaRPr lang="en-US" sz="2200" dirty="0">
              <a:latin typeface="Abadi" panose="020B0604020104020204" pitchFamily="34" charset="0"/>
            </a:endParaRPr>
          </a:p>
        </p:txBody>
      </p:sp>
      <p:pic>
        <p:nvPicPr>
          <p:cNvPr id="7" name="Picture 6">
            <a:extLst>
              <a:ext uri="{FF2B5EF4-FFF2-40B4-BE49-F238E27FC236}">
                <a16:creationId xmlns:a16="http://schemas.microsoft.com/office/drawing/2014/main" id="{2E990101-16DC-1A0F-1BB7-4C37ED325923}"/>
              </a:ext>
            </a:extLst>
          </p:cNvPr>
          <p:cNvPicPr>
            <a:picLocks noChangeAspect="1"/>
          </p:cNvPicPr>
          <p:nvPr/>
        </p:nvPicPr>
        <p:blipFill>
          <a:blip r:embed="rId3"/>
          <a:stretch>
            <a:fillRect/>
          </a:stretch>
        </p:blipFill>
        <p:spPr>
          <a:xfrm>
            <a:off x="770011" y="2084667"/>
            <a:ext cx="10687962" cy="268866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2">
            <a:extLst>
              <a:ext uri="{FF2B5EF4-FFF2-40B4-BE49-F238E27FC236}">
                <a16:creationId xmlns:a16="http://schemas.microsoft.com/office/drawing/2014/main" id="{CBB4567D-2B2A-B6FE-E5CC-1C1E1BC62223}"/>
              </a:ext>
            </a:extLst>
          </p:cNvPr>
          <p:cNvSpPr txBox="1">
            <a:spLocks/>
          </p:cNvSpPr>
          <p:nvPr/>
        </p:nvSpPr>
        <p:spPr>
          <a:xfrm>
            <a:off x="595233" y="5238763"/>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a:p>
            <a:pPr marL="0" indent="0">
              <a:spcBef>
                <a:spcPts val="1400"/>
              </a:spcBef>
              <a:buNone/>
            </a:pPr>
            <a:endParaRPr lang="en-US" sz="2200" dirty="0">
              <a:latin typeface="Abadi" panose="020B0604020104020204" pitchFamily="34" charset="0"/>
            </a:endParaRPr>
          </a:p>
        </p:txBody>
      </p:sp>
      <p:pic>
        <p:nvPicPr>
          <p:cNvPr id="7" name="Picture 6">
            <a:extLst>
              <a:ext uri="{FF2B5EF4-FFF2-40B4-BE49-F238E27FC236}">
                <a16:creationId xmlns:a16="http://schemas.microsoft.com/office/drawing/2014/main" id="{BE80F75D-E195-7502-19B4-2B28E20EF86B}"/>
              </a:ext>
            </a:extLst>
          </p:cNvPr>
          <p:cNvPicPr>
            <a:picLocks noChangeAspect="1"/>
          </p:cNvPicPr>
          <p:nvPr/>
        </p:nvPicPr>
        <p:blipFill>
          <a:blip r:embed="rId3"/>
          <a:stretch>
            <a:fillRect/>
          </a:stretch>
        </p:blipFill>
        <p:spPr>
          <a:xfrm>
            <a:off x="770010" y="2074333"/>
            <a:ext cx="10687961" cy="270933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2">
            <a:extLst>
              <a:ext uri="{FF2B5EF4-FFF2-40B4-BE49-F238E27FC236}">
                <a16:creationId xmlns:a16="http://schemas.microsoft.com/office/drawing/2014/main" id="{C17E9125-E5DF-98F4-C27D-AD691250DBFF}"/>
              </a:ext>
            </a:extLst>
          </p:cNvPr>
          <p:cNvSpPr txBox="1">
            <a:spLocks/>
          </p:cNvSpPr>
          <p:nvPr/>
        </p:nvSpPr>
        <p:spPr>
          <a:xfrm>
            <a:off x="595233" y="5238763"/>
            <a:ext cx="9491139" cy="78681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marL="0" indent="0">
              <a:spcBef>
                <a:spcPts val="1400"/>
              </a:spcBef>
              <a:buNone/>
            </a:pPr>
            <a:endParaRPr lang="en-US" sz="2200" dirty="0">
              <a:latin typeface="Abadi" panose="020B0604020104020204" pitchFamily="34" charset="0"/>
            </a:endParaRPr>
          </a:p>
        </p:txBody>
      </p:sp>
      <p:pic>
        <p:nvPicPr>
          <p:cNvPr id="6" name="Picture 5">
            <a:extLst>
              <a:ext uri="{FF2B5EF4-FFF2-40B4-BE49-F238E27FC236}">
                <a16:creationId xmlns:a16="http://schemas.microsoft.com/office/drawing/2014/main" id="{915229FD-1738-BD6D-0797-C28A478A9B63}"/>
              </a:ext>
            </a:extLst>
          </p:cNvPr>
          <p:cNvPicPr>
            <a:picLocks noChangeAspect="1"/>
          </p:cNvPicPr>
          <p:nvPr/>
        </p:nvPicPr>
        <p:blipFill>
          <a:blip r:embed="rId3"/>
          <a:stretch>
            <a:fillRect/>
          </a:stretch>
        </p:blipFill>
        <p:spPr>
          <a:xfrm>
            <a:off x="770010" y="1539496"/>
            <a:ext cx="10687961" cy="358495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2576"/>
            <a:ext cx="10326708" cy="447299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2">
            <a:extLst>
              <a:ext uri="{FF2B5EF4-FFF2-40B4-BE49-F238E27FC236}">
                <a16:creationId xmlns:a16="http://schemas.microsoft.com/office/drawing/2014/main" id="{57C91843-EE72-28F4-1465-2722A5E0CD61}"/>
              </a:ext>
            </a:extLst>
          </p:cNvPr>
          <p:cNvSpPr txBox="1">
            <a:spLocks/>
          </p:cNvSpPr>
          <p:nvPr/>
        </p:nvSpPr>
        <p:spPr>
          <a:xfrm>
            <a:off x="595233" y="5238763"/>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400" dirty="0">
                <a:latin typeface="Abadi" panose="020B0604020104020204" pitchFamily="34" charset="0"/>
              </a:rPr>
              <a:t>We used COUNT and GROUP BY function  to count  and the WHERE clause to filter Mission Outcome (Success or Failure)</a:t>
            </a:r>
          </a:p>
          <a:p>
            <a:pPr marL="0" indent="0">
              <a:spcBef>
                <a:spcPts val="1400"/>
              </a:spcBef>
              <a:buNone/>
            </a:pPr>
            <a:endParaRPr lang="en-US" sz="2200" dirty="0">
              <a:latin typeface="Abadi" panose="020B0604020104020204" pitchFamily="34" charset="0"/>
            </a:endParaRPr>
          </a:p>
        </p:txBody>
      </p:sp>
      <p:pic>
        <p:nvPicPr>
          <p:cNvPr id="7" name="Picture 6">
            <a:extLst>
              <a:ext uri="{FF2B5EF4-FFF2-40B4-BE49-F238E27FC236}">
                <a16:creationId xmlns:a16="http://schemas.microsoft.com/office/drawing/2014/main" id="{8D58C496-0011-1558-15AF-6C24659B28E4}"/>
              </a:ext>
            </a:extLst>
          </p:cNvPr>
          <p:cNvPicPr>
            <a:picLocks noChangeAspect="1"/>
          </p:cNvPicPr>
          <p:nvPr/>
        </p:nvPicPr>
        <p:blipFill>
          <a:blip r:embed="rId3"/>
          <a:stretch>
            <a:fillRect/>
          </a:stretch>
        </p:blipFill>
        <p:spPr>
          <a:xfrm>
            <a:off x="770011" y="1848238"/>
            <a:ext cx="10687962" cy="316152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2">
            <a:extLst>
              <a:ext uri="{FF2B5EF4-FFF2-40B4-BE49-F238E27FC236}">
                <a16:creationId xmlns:a16="http://schemas.microsoft.com/office/drawing/2014/main" id="{DAE22161-9A48-EFCB-4B5C-9BD127CBED2B}"/>
              </a:ext>
            </a:extLst>
          </p:cNvPr>
          <p:cNvSpPr txBox="1">
            <a:spLocks/>
          </p:cNvSpPr>
          <p:nvPr/>
        </p:nvSpPr>
        <p:spPr>
          <a:xfrm>
            <a:off x="595233" y="5238763"/>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400" dirty="0">
                <a:latin typeface="Abadi" panose="020B0604020104020204" pitchFamily="34" charset="0"/>
              </a:rPr>
              <a:t>We determined the boosters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a:p>
            <a:pPr marL="0" indent="0">
              <a:spcBef>
                <a:spcPts val="1400"/>
              </a:spcBef>
              <a:buNone/>
            </a:pPr>
            <a:endParaRPr lang="en-US" sz="2200" dirty="0">
              <a:latin typeface="Abadi" panose="020B0604020104020204" pitchFamily="34" charset="0"/>
            </a:endParaRPr>
          </a:p>
        </p:txBody>
      </p:sp>
      <p:pic>
        <p:nvPicPr>
          <p:cNvPr id="7" name="Picture 6">
            <a:extLst>
              <a:ext uri="{FF2B5EF4-FFF2-40B4-BE49-F238E27FC236}">
                <a16:creationId xmlns:a16="http://schemas.microsoft.com/office/drawing/2014/main" id="{4E9D98F5-4039-3D46-C2D8-A393EA053D1B}"/>
              </a:ext>
            </a:extLst>
          </p:cNvPr>
          <p:cNvPicPr>
            <a:picLocks noChangeAspect="1"/>
          </p:cNvPicPr>
          <p:nvPr/>
        </p:nvPicPr>
        <p:blipFill>
          <a:blip r:embed="rId3"/>
          <a:stretch>
            <a:fillRect/>
          </a:stretch>
        </p:blipFill>
        <p:spPr>
          <a:xfrm>
            <a:off x="923925" y="1381125"/>
            <a:ext cx="10361686" cy="37433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2">
            <a:extLst>
              <a:ext uri="{FF2B5EF4-FFF2-40B4-BE49-F238E27FC236}">
                <a16:creationId xmlns:a16="http://schemas.microsoft.com/office/drawing/2014/main" id="{38E2DD9A-8BDA-FFB9-312F-B6536798F3AD}"/>
              </a:ext>
            </a:extLst>
          </p:cNvPr>
          <p:cNvSpPr txBox="1">
            <a:spLocks/>
          </p:cNvSpPr>
          <p:nvPr/>
        </p:nvSpPr>
        <p:spPr>
          <a:xfrm>
            <a:off x="595233" y="4888169"/>
            <a:ext cx="9491139" cy="78681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a:rPr>
              <a:t>We used a combinations of the </a:t>
            </a:r>
            <a:r>
              <a:rPr lang="en-US" sz="2400" b="1" dirty="0">
                <a:solidFill>
                  <a:schemeClr val="accent3">
                    <a:lumMod val="25000"/>
                  </a:schemeClr>
                </a:solidFill>
                <a:latin typeface="Abadi"/>
              </a:rPr>
              <a:t>WHERE</a:t>
            </a:r>
            <a:r>
              <a:rPr lang="en-US" sz="2400" dirty="0">
                <a:solidFill>
                  <a:schemeClr val="accent3">
                    <a:lumMod val="25000"/>
                  </a:schemeClr>
                </a:solidFill>
                <a:latin typeface="Abadi"/>
              </a:rPr>
              <a:t> clause, </a:t>
            </a:r>
            <a:r>
              <a:rPr lang="en-US" sz="2400" b="1" dirty="0">
                <a:solidFill>
                  <a:schemeClr val="accent3">
                    <a:lumMod val="25000"/>
                  </a:schemeClr>
                </a:solidFill>
                <a:latin typeface="Abadi"/>
              </a:rPr>
              <a:t>LIKE</a:t>
            </a:r>
            <a:r>
              <a:rPr lang="en-US" sz="2400" dirty="0">
                <a:solidFill>
                  <a:schemeClr val="accent3">
                    <a:lumMod val="25000"/>
                  </a:schemeClr>
                </a:solidFill>
                <a:latin typeface="Abadi"/>
              </a:rPr>
              <a:t>, &amp; </a:t>
            </a:r>
            <a:r>
              <a:rPr lang="en-US" sz="2400" b="1" dirty="0">
                <a:solidFill>
                  <a:schemeClr val="accent3">
                    <a:lumMod val="25000"/>
                  </a:schemeClr>
                </a:solidFill>
                <a:latin typeface="Abadi"/>
              </a:rPr>
              <a:t>AND</a:t>
            </a:r>
            <a:r>
              <a:rPr lang="en-US" sz="2400" dirty="0">
                <a:solidFill>
                  <a:schemeClr val="accent3">
                    <a:lumMod val="25000"/>
                  </a:schemeClr>
                </a:solidFill>
                <a:latin typeface="Abadi"/>
              </a:rPr>
              <a:t> conditions to filter for failed landing outcomes in drone ship, their booster versions, and launch site names for year 2015</a:t>
            </a:r>
          </a:p>
          <a:p>
            <a:pPr marL="0" indent="0">
              <a:spcBef>
                <a:spcPts val="1400"/>
              </a:spcBef>
              <a:buNone/>
            </a:pPr>
            <a:endParaRPr lang="en-US" sz="2200" dirty="0">
              <a:latin typeface="Abadi" panose="020B0604020104020204" pitchFamily="34" charset="0"/>
            </a:endParaRPr>
          </a:p>
        </p:txBody>
      </p:sp>
      <p:pic>
        <p:nvPicPr>
          <p:cNvPr id="7" name="Picture 6">
            <a:extLst>
              <a:ext uri="{FF2B5EF4-FFF2-40B4-BE49-F238E27FC236}">
                <a16:creationId xmlns:a16="http://schemas.microsoft.com/office/drawing/2014/main" id="{4781CB7F-25BB-DB96-3727-C71D5A390CFB}"/>
              </a:ext>
            </a:extLst>
          </p:cNvPr>
          <p:cNvPicPr>
            <a:picLocks noChangeAspect="1"/>
          </p:cNvPicPr>
          <p:nvPr/>
        </p:nvPicPr>
        <p:blipFill>
          <a:blip r:embed="rId3"/>
          <a:stretch>
            <a:fillRect/>
          </a:stretch>
        </p:blipFill>
        <p:spPr>
          <a:xfrm>
            <a:off x="595232" y="1791630"/>
            <a:ext cx="10862739" cy="27860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2">
            <a:extLst>
              <a:ext uri="{FF2B5EF4-FFF2-40B4-BE49-F238E27FC236}">
                <a16:creationId xmlns:a16="http://schemas.microsoft.com/office/drawing/2014/main" id="{4D79AFE7-388D-9184-E381-851EF27744AD}"/>
              </a:ext>
            </a:extLst>
          </p:cNvPr>
          <p:cNvSpPr txBox="1">
            <a:spLocks/>
          </p:cNvSpPr>
          <p:nvPr/>
        </p:nvSpPr>
        <p:spPr>
          <a:xfrm>
            <a:off x="770011" y="1438292"/>
            <a:ext cx="3316214" cy="420619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We selected Landing outcomes and the </a:t>
            </a:r>
            <a:r>
              <a:rPr lang="en-US" sz="2200" b="1" dirty="0">
                <a:latin typeface="Abadi" panose="020B0604020104020204" pitchFamily="34" charset="0"/>
              </a:rPr>
              <a:t>COUNT</a:t>
            </a:r>
            <a:r>
              <a:rPr lang="en-US" sz="2200" dirty="0">
                <a:latin typeface="Abadi" panose="020B0604020104020204" pitchFamily="34" charset="0"/>
              </a:rPr>
              <a:t> of landing outcomes from the data and used the </a:t>
            </a:r>
            <a:r>
              <a:rPr lang="en-US" sz="2200" b="1" dirty="0">
                <a:latin typeface="Abadi" panose="020B0604020104020204" pitchFamily="34" charset="0"/>
              </a:rPr>
              <a:t>WHERE</a:t>
            </a:r>
            <a:r>
              <a:rPr lang="en-US" sz="2200" dirty="0">
                <a:latin typeface="Abadi" panose="020B0604020104020204" pitchFamily="34" charset="0"/>
              </a:rPr>
              <a:t> clause to filter for landing outcomes </a:t>
            </a:r>
            <a:r>
              <a:rPr lang="en-US" sz="2200" b="1" dirty="0">
                <a:latin typeface="Abadi" panose="020B0604020104020204" pitchFamily="34" charset="0"/>
              </a:rPr>
              <a:t>BETWEEN</a:t>
            </a:r>
            <a:r>
              <a:rPr lang="en-US" sz="2200" dirty="0">
                <a:latin typeface="Abadi" panose="020B0604020104020204" pitchFamily="34" charset="0"/>
              </a:rPr>
              <a:t> 2010-06-04 to 2010-03-20.</a:t>
            </a:r>
          </a:p>
          <a:p>
            <a:pPr>
              <a:spcBef>
                <a:spcPts val="1400"/>
              </a:spcBef>
            </a:pPr>
            <a:r>
              <a:rPr lang="en-US" sz="2200" dirty="0">
                <a:latin typeface="Abadi" panose="020B0604020104020204" pitchFamily="34" charset="0"/>
              </a:rPr>
              <a:t>We applied the </a:t>
            </a:r>
            <a:r>
              <a:rPr lang="en-US" sz="2200" b="1" dirty="0">
                <a:latin typeface="Abadi" panose="020B0604020104020204" pitchFamily="34" charset="0"/>
              </a:rPr>
              <a:t>GROUP BY </a:t>
            </a:r>
            <a:r>
              <a:rPr lang="en-US" sz="2200" dirty="0">
                <a:latin typeface="Abadi" panose="020B0604020104020204" pitchFamily="34" charset="0"/>
              </a:rPr>
              <a:t>clause to group the landing outcomes and the </a:t>
            </a:r>
            <a:r>
              <a:rPr lang="en-US" sz="2200" b="1" dirty="0">
                <a:latin typeface="Abadi" panose="020B0604020104020204" pitchFamily="34" charset="0"/>
              </a:rPr>
              <a:t>ORDER BY </a:t>
            </a:r>
            <a:r>
              <a:rPr lang="en-US" sz="2200" dirty="0">
                <a:latin typeface="Abadi" panose="020B0604020104020204" pitchFamily="34" charset="0"/>
              </a:rPr>
              <a:t>clause to order the grouped landing outcome in descending order.</a:t>
            </a:r>
          </a:p>
          <a:p>
            <a:pPr marL="0" indent="0">
              <a:spcBef>
                <a:spcPts val="1400"/>
              </a:spcBef>
              <a:buNone/>
            </a:pPr>
            <a:endParaRPr lang="en-US" sz="2200" dirty="0">
              <a:latin typeface="Abadi" panose="020B0604020104020204" pitchFamily="34" charset="0"/>
            </a:endParaRPr>
          </a:p>
        </p:txBody>
      </p:sp>
      <p:pic>
        <p:nvPicPr>
          <p:cNvPr id="8" name="Picture 7">
            <a:extLst>
              <a:ext uri="{FF2B5EF4-FFF2-40B4-BE49-F238E27FC236}">
                <a16:creationId xmlns:a16="http://schemas.microsoft.com/office/drawing/2014/main" id="{E605AC65-F164-1022-9236-03050CDFBBA9}"/>
              </a:ext>
            </a:extLst>
          </p:cNvPr>
          <p:cNvPicPr>
            <a:picLocks noChangeAspect="1"/>
          </p:cNvPicPr>
          <p:nvPr/>
        </p:nvPicPr>
        <p:blipFill>
          <a:blip r:embed="rId3"/>
          <a:stretch>
            <a:fillRect/>
          </a:stretch>
        </p:blipFill>
        <p:spPr>
          <a:xfrm>
            <a:off x="4248150" y="1438292"/>
            <a:ext cx="7648575" cy="458728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10" name="Content Placeholder 9">
            <a:extLst>
              <a:ext uri="{FF2B5EF4-FFF2-40B4-BE49-F238E27FC236}">
                <a16:creationId xmlns:a16="http://schemas.microsoft.com/office/drawing/2014/main" id="{D8171096-D97D-62C0-9183-FC96D8F28FF6}"/>
              </a:ext>
            </a:extLst>
          </p:cNvPr>
          <p:cNvPicPr>
            <a:picLocks noGrp="1" noChangeAspect="1"/>
          </p:cNvPicPr>
          <p:nvPr>
            <p:ph idx="4294967295"/>
          </p:nvPr>
        </p:nvPicPr>
        <p:blipFill>
          <a:blip r:embed="rId3"/>
          <a:stretch>
            <a:fillRect/>
          </a:stretch>
        </p:blipFill>
        <p:spPr>
          <a:xfrm>
            <a:off x="770011" y="1352550"/>
            <a:ext cx="10687961" cy="458152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
        <p:nvSpPr>
          <p:cNvPr id="11" name="Content Placeholder 4">
            <a:extLst>
              <a:ext uri="{FF2B5EF4-FFF2-40B4-BE49-F238E27FC236}">
                <a16:creationId xmlns:a16="http://schemas.microsoft.com/office/drawing/2014/main" id="{93CB3C32-B933-302B-03AF-431DD5A7B9DD}"/>
              </a:ext>
            </a:extLst>
          </p:cNvPr>
          <p:cNvSpPr txBox="1">
            <a:spLocks/>
          </p:cNvSpPr>
          <p:nvPr/>
        </p:nvSpPr>
        <p:spPr>
          <a:xfrm>
            <a:off x="1540022" y="5187951"/>
            <a:ext cx="9537553" cy="622300"/>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dirty="0">
                <a:solidFill>
                  <a:schemeClr val="accent3">
                    <a:lumMod val="25000"/>
                  </a:schemeClr>
                </a:solidFill>
              </a:rPr>
              <a:t>We  can see that space x launch sites are in the United State of America coast lines; Florida and </a:t>
            </a:r>
            <a:r>
              <a:rPr lang="en-US" dirty="0" err="1">
                <a:solidFill>
                  <a:schemeClr val="accent3">
                    <a:lumMod val="25000"/>
                  </a:schemeClr>
                </a:solidFill>
              </a:rPr>
              <a:t>california</a:t>
            </a:r>
            <a:endParaRPr lang="en-US" dirty="0">
              <a:solidFill>
                <a:schemeClr val="accent3">
                  <a:lumMod val="25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FB6669CA-8535-C04A-F57D-2912BC94CAE1}"/>
              </a:ext>
            </a:extLst>
          </p:cNvPr>
          <p:cNvPicPr>
            <a:picLocks noChangeAspect="1"/>
          </p:cNvPicPr>
          <p:nvPr/>
        </p:nvPicPr>
        <p:blipFill>
          <a:blip r:embed="rId3"/>
          <a:stretch>
            <a:fillRect/>
          </a:stretch>
        </p:blipFill>
        <p:spPr>
          <a:xfrm>
            <a:off x="742203" y="1198869"/>
            <a:ext cx="10707594" cy="471553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87258DAD-C74B-B35C-E68D-B0DB98FE81FF}"/>
              </a:ext>
            </a:extLst>
          </p:cNvPr>
          <p:cNvPicPr>
            <a:picLocks noChangeAspect="1"/>
          </p:cNvPicPr>
          <p:nvPr/>
        </p:nvPicPr>
        <p:blipFill>
          <a:blip r:embed="rId3"/>
          <a:stretch>
            <a:fillRect/>
          </a:stretch>
        </p:blipFill>
        <p:spPr>
          <a:xfrm>
            <a:off x="980361" y="1390650"/>
            <a:ext cx="10231278" cy="444817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Achieved by Each Launch Site</a:t>
            </a:r>
          </a:p>
        </p:txBody>
      </p:sp>
      <p:pic>
        <p:nvPicPr>
          <p:cNvPr id="4" name="Picture 3">
            <a:extLst>
              <a:ext uri="{FF2B5EF4-FFF2-40B4-BE49-F238E27FC236}">
                <a16:creationId xmlns:a16="http://schemas.microsoft.com/office/drawing/2014/main" id="{C78DE6FC-AFC6-5C86-C1E9-F4A39BA2FEE3}"/>
              </a:ext>
            </a:extLst>
          </p:cNvPr>
          <p:cNvPicPr>
            <a:picLocks noChangeAspect="1"/>
          </p:cNvPicPr>
          <p:nvPr/>
        </p:nvPicPr>
        <p:blipFill rotWithShape="1">
          <a:blip r:embed="rId3"/>
          <a:srcRect l="29715"/>
          <a:stretch/>
        </p:blipFill>
        <p:spPr>
          <a:xfrm>
            <a:off x="770011" y="1519863"/>
            <a:ext cx="10515600" cy="3317262"/>
          </a:xfrm>
          <a:prstGeom prst="rect">
            <a:avLst/>
          </a:prstGeom>
        </p:spPr>
      </p:pic>
      <p:sp>
        <p:nvSpPr>
          <p:cNvPr id="6" name="Content Placeholder 2">
            <a:extLst>
              <a:ext uri="{FF2B5EF4-FFF2-40B4-BE49-F238E27FC236}">
                <a16:creationId xmlns:a16="http://schemas.microsoft.com/office/drawing/2014/main" id="{3A842E3A-AC9B-D745-286A-A061126AD24D}"/>
              </a:ext>
            </a:extLst>
          </p:cNvPr>
          <p:cNvSpPr txBox="1">
            <a:spLocks/>
          </p:cNvSpPr>
          <p:nvPr/>
        </p:nvSpPr>
        <p:spPr>
          <a:xfrm>
            <a:off x="595233" y="5238763"/>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2400" dirty="0">
                <a:latin typeface="Abadi" panose="020B0604020104020204" pitchFamily="34" charset="0"/>
              </a:rPr>
              <a:t>We can see that KSC LC – 39A has the most successful launches</a:t>
            </a:r>
          </a:p>
          <a:p>
            <a:pPr marL="0" indent="0">
              <a:spcBef>
                <a:spcPts val="1400"/>
              </a:spcBef>
              <a:buNone/>
            </a:pPr>
            <a:endParaRPr lang="en-US" sz="2200"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82233"/>
            <a:ext cx="11282416" cy="464334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buNone/>
            </a:pPr>
            <a:r>
              <a:rPr lang="en-US" sz="1800" dirty="0">
                <a:solidFill>
                  <a:srgbClr val="1F1F1F"/>
                </a:solidFill>
                <a:latin typeface="Source Sans Pro" panose="020B0604020202020204" pitchFamily="34" charset="0"/>
              </a:rPr>
              <a:t>        </a:t>
            </a:r>
            <a:r>
              <a:rPr lang="en-US" sz="1800" dirty="0">
                <a:solidFill>
                  <a:srgbClr val="1F1F1F"/>
                </a:solidFill>
                <a:latin typeface="Abadi" panose="020B0604020104020204" pitchFamily="34" charset="0"/>
              </a:rPr>
              <a:t>The commercial space age is here, companies like Virgin Galactic , Rocket Lab  and  Blue origin among       </a:t>
            </a:r>
          </a:p>
          <a:p>
            <a:pPr marL="0" indent="0">
              <a:buNone/>
            </a:pPr>
            <a:r>
              <a:rPr lang="en-US" sz="1800" dirty="0">
                <a:solidFill>
                  <a:srgbClr val="1F1F1F"/>
                </a:solidFill>
                <a:latin typeface="Abadi" panose="020B0604020104020204" pitchFamily="34" charset="0"/>
              </a:rPr>
              <a:t>     others are making space travel affordable for everyone. Perhaps the most successful is Space</a:t>
            </a:r>
            <a:r>
              <a:rPr lang="en-US" sz="1800" b="0" i="0" dirty="0">
                <a:solidFill>
                  <a:srgbClr val="1F1F1F"/>
                </a:solidFill>
                <a:effectLst/>
                <a:latin typeface="Abadi" panose="020B0604020104020204" pitchFamily="34" charset="0"/>
              </a:rPr>
              <a:t>X. </a:t>
            </a:r>
            <a:r>
              <a:rPr lang="en-US" sz="1800" dirty="0">
                <a:solidFill>
                  <a:srgbClr val="1F1F1F"/>
                </a:solidFill>
                <a:latin typeface="Abadi" panose="020B0604020104020204" pitchFamily="34" charset="0"/>
              </a:rPr>
              <a:t> </a:t>
            </a:r>
            <a:r>
              <a:rPr lang="en-US" sz="1800" b="0" i="0" dirty="0">
                <a:solidFill>
                  <a:srgbClr val="1F1F1F"/>
                </a:solidFill>
                <a:effectLst/>
                <a:latin typeface="Abadi" panose="020B0604020104020204" pitchFamily="34" charset="0"/>
              </a:rPr>
              <a:t>SpaceX  </a:t>
            </a:r>
          </a:p>
          <a:p>
            <a:pPr marL="0" indent="0">
              <a:buNone/>
            </a:pPr>
            <a:r>
              <a:rPr lang="en-US" sz="1800" b="0" i="0" dirty="0">
                <a:solidFill>
                  <a:srgbClr val="1F1F1F"/>
                </a:solidFill>
                <a:effectLst/>
                <a:latin typeface="Abadi" panose="020B0604020104020204" pitchFamily="34" charset="0"/>
              </a:rPr>
              <a:t>     advertises Falcon 9 rocket launches on its website with a cost of 62 million dollars;</a:t>
            </a:r>
            <a:r>
              <a:rPr lang="en-US" sz="1800" dirty="0">
                <a:solidFill>
                  <a:srgbClr val="1F1F1F"/>
                </a:solidFill>
                <a:latin typeface="Abadi" panose="020B0604020104020204" pitchFamily="34" charset="0"/>
              </a:rPr>
              <a:t> </a:t>
            </a:r>
            <a:r>
              <a:rPr lang="en-US" sz="1800" b="0" i="0" dirty="0">
                <a:solidFill>
                  <a:srgbClr val="1F1F1F"/>
                </a:solidFill>
                <a:effectLst/>
                <a:latin typeface="Abadi" panose="020B0604020104020204" pitchFamily="34" charset="0"/>
              </a:rPr>
              <a:t>other providers cost upwards</a:t>
            </a:r>
          </a:p>
          <a:p>
            <a:pPr marL="0" indent="0">
              <a:buNone/>
            </a:pPr>
            <a:r>
              <a:rPr lang="en-US" sz="1800" dirty="0">
                <a:solidFill>
                  <a:srgbClr val="1F1F1F"/>
                </a:solidFill>
                <a:latin typeface="Abadi" panose="020B0604020104020204" pitchFamily="34" charset="0"/>
              </a:rPr>
              <a:t>     </a:t>
            </a:r>
            <a:r>
              <a:rPr lang="en-US" sz="1800" b="0" i="0" dirty="0">
                <a:solidFill>
                  <a:srgbClr val="1F1F1F"/>
                </a:solidFill>
                <a:effectLst/>
                <a:latin typeface="Abadi" panose="020B0604020104020204" pitchFamily="34" charset="0"/>
              </a:rPr>
              <a:t>of 165 million dollars each, much of the savings is because SpaceX can reuse the first stage. Therefore, if we can</a:t>
            </a:r>
          </a:p>
          <a:p>
            <a:pPr marL="0" indent="0">
              <a:buNone/>
            </a:pPr>
            <a:r>
              <a:rPr lang="en-US" sz="1800" dirty="0">
                <a:solidFill>
                  <a:srgbClr val="1F1F1F"/>
                </a:solidFill>
                <a:latin typeface="Abadi" panose="020B0604020104020204" pitchFamily="34" charset="0"/>
              </a:rPr>
              <a:t>     </a:t>
            </a:r>
            <a:r>
              <a:rPr lang="en-US" sz="1800" b="0" i="0" dirty="0">
                <a:solidFill>
                  <a:srgbClr val="1F1F1F"/>
                </a:solidFill>
                <a:effectLst/>
                <a:latin typeface="Abadi" panose="020B0604020104020204" pitchFamily="34" charset="0"/>
              </a:rPr>
              <a:t>determine if the first stage will land, we can determine the cost of a launch. </a:t>
            </a:r>
            <a:r>
              <a:rPr lang="en-US" sz="1800" dirty="0">
                <a:solidFill>
                  <a:srgbClr val="1F1F1F"/>
                </a:solidFill>
                <a:latin typeface="Abadi" panose="020B0604020104020204" pitchFamily="34" charset="0"/>
              </a:rPr>
              <a:t>This information can be used by</a:t>
            </a:r>
          </a:p>
          <a:p>
            <a:pPr marL="0" indent="0">
              <a:buNone/>
            </a:pPr>
            <a:r>
              <a:rPr lang="en-US" sz="1800" dirty="0">
                <a:solidFill>
                  <a:srgbClr val="1F1F1F"/>
                </a:solidFill>
                <a:latin typeface="Abadi" panose="020B0604020104020204" pitchFamily="34" charset="0"/>
              </a:rPr>
              <a:t>     other rocket providers that are in competition with space X for a rocket launch. The aim of this project is to train a</a:t>
            </a:r>
          </a:p>
          <a:p>
            <a:pPr marL="0" indent="0">
              <a:buNone/>
            </a:pPr>
            <a:r>
              <a:rPr lang="en-US" sz="1800" dirty="0">
                <a:solidFill>
                  <a:srgbClr val="1F1F1F"/>
                </a:solidFill>
                <a:latin typeface="Abadi" panose="020B0604020104020204" pitchFamily="34" charset="0"/>
              </a:rPr>
              <a:t>     machine learning pipeline to predict if the first stage will land successfully</a:t>
            </a:r>
          </a:p>
          <a:p>
            <a:pPr marL="0" indent="0" algn="just">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rgbClr val="1F1F1F"/>
                </a:solidFill>
                <a:latin typeface="Abadi" panose="020B0604020104020204" pitchFamily="34" charset="0"/>
              </a:rPr>
              <a:t>What factors determine if the rocket will land successfully?</a:t>
            </a:r>
          </a:p>
          <a:p>
            <a:pPr lvl="1">
              <a:spcBef>
                <a:spcPts val="1400"/>
              </a:spcBef>
              <a:buFontTx/>
              <a:buChar char="-"/>
            </a:pPr>
            <a:r>
              <a:rPr lang="en-US" sz="1800" dirty="0">
                <a:solidFill>
                  <a:srgbClr val="1F1F1F"/>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rgbClr val="1F1F1F"/>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4" name="Picture 3">
            <a:extLst>
              <a:ext uri="{FF2B5EF4-FFF2-40B4-BE49-F238E27FC236}">
                <a16:creationId xmlns:a16="http://schemas.microsoft.com/office/drawing/2014/main" id="{FF1AFFA0-9613-0FF0-4DC0-D1ECA104DC8C}"/>
              </a:ext>
            </a:extLst>
          </p:cNvPr>
          <p:cNvPicPr>
            <a:picLocks noChangeAspect="1"/>
          </p:cNvPicPr>
          <p:nvPr/>
        </p:nvPicPr>
        <p:blipFill>
          <a:blip r:embed="rId3"/>
          <a:stretch>
            <a:fillRect/>
          </a:stretch>
        </p:blipFill>
        <p:spPr>
          <a:xfrm>
            <a:off x="2179711" y="1390650"/>
            <a:ext cx="8021564" cy="3659055"/>
          </a:xfrm>
          <a:prstGeom prst="rect">
            <a:avLst/>
          </a:prstGeom>
        </p:spPr>
      </p:pic>
      <p:sp>
        <p:nvSpPr>
          <p:cNvPr id="6" name="Content Placeholder 2">
            <a:extLst>
              <a:ext uri="{FF2B5EF4-FFF2-40B4-BE49-F238E27FC236}">
                <a16:creationId xmlns:a16="http://schemas.microsoft.com/office/drawing/2014/main" id="{76579724-8F92-7DD0-4987-E411A26E04CC}"/>
              </a:ext>
            </a:extLst>
          </p:cNvPr>
          <p:cNvSpPr txBox="1">
            <a:spLocks/>
          </p:cNvSpPr>
          <p:nvPr/>
        </p:nvSpPr>
        <p:spPr>
          <a:xfrm>
            <a:off x="595233" y="5238763"/>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2400" dirty="0">
                <a:latin typeface="Abadi" panose="020B0604020104020204" pitchFamily="34" charset="0"/>
              </a:rPr>
              <a:t>KSC LC – 39A achieved a 76.9% success rate with just 23.1% failure rate</a:t>
            </a:r>
          </a:p>
          <a:p>
            <a:pPr marL="0" indent="0">
              <a:spcBef>
                <a:spcPts val="1400"/>
              </a:spcBef>
              <a:buNone/>
            </a:pPr>
            <a:endParaRPr lang="en-US" sz="22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Picture 3">
            <a:extLst>
              <a:ext uri="{FF2B5EF4-FFF2-40B4-BE49-F238E27FC236}">
                <a16:creationId xmlns:a16="http://schemas.microsoft.com/office/drawing/2014/main" id="{F69B46ED-F8D9-0BDD-24AD-81557BCFD72B}"/>
              </a:ext>
            </a:extLst>
          </p:cNvPr>
          <p:cNvPicPr>
            <a:picLocks noChangeAspect="1"/>
          </p:cNvPicPr>
          <p:nvPr/>
        </p:nvPicPr>
        <p:blipFill>
          <a:blip r:embed="rId3"/>
          <a:stretch>
            <a:fillRect/>
          </a:stretch>
        </p:blipFill>
        <p:spPr>
          <a:xfrm>
            <a:off x="314325" y="1479329"/>
            <a:ext cx="5905500" cy="3426046"/>
          </a:xfrm>
          <a:prstGeom prst="rect">
            <a:avLst/>
          </a:prstGeom>
        </p:spPr>
      </p:pic>
      <p:pic>
        <p:nvPicPr>
          <p:cNvPr id="7" name="Picture 6">
            <a:extLst>
              <a:ext uri="{FF2B5EF4-FFF2-40B4-BE49-F238E27FC236}">
                <a16:creationId xmlns:a16="http://schemas.microsoft.com/office/drawing/2014/main" id="{6933A313-D517-0C48-074F-E9CC73179E1C}"/>
              </a:ext>
            </a:extLst>
          </p:cNvPr>
          <p:cNvPicPr>
            <a:picLocks noChangeAspect="1"/>
          </p:cNvPicPr>
          <p:nvPr/>
        </p:nvPicPr>
        <p:blipFill>
          <a:blip r:embed="rId4"/>
          <a:stretch>
            <a:fillRect/>
          </a:stretch>
        </p:blipFill>
        <p:spPr>
          <a:xfrm>
            <a:off x="6219825" y="1479329"/>
            <a:ext cx="5772150" cy="3426046"/>
          </a:xfrm>
          <a:prstGeom prst="rect">
            <a:avLst/>
          </a:prstGeom>
        </p:spPr>
      </p:pic>
      <p:sp>
        <p:nvSpPr>
          <p:cNvPr id="8" name="Content Placeholder 2">
            <a:extLst>
              <a:ext uri="{FF2B5EF4-FFF2-40B4-BE49-F238E27FC236}">
                <a16:creationId xmlns:a16="http://schemas.microsoft.com/office/drawing/2014/main" id="{7B7CCCF5-029A-AC50-D21C-B78EB87DCF57}"/>
              </a:ext>
            </a:extLst>
          </p:cNvPr>
          <p:cNvSpPr txBox="1">
            <a:spLocks/>
          </p:cNvSpPr>
          <p:nvPr/>
        </p:nvSpPr>
        <p:spPr>
          <a:xfrm>
            <a:off x="595233" y="5238763"/>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2400" dirty="0">
                <a:latin typeface="Abadi" panose="020B0604020104020204" pitchFamily="34" charset="0"/>
              </a:rPr>
              <a:t>We can see we have more booster versions for low weighted payloads than the heavy weighted payloads</a:t>
            </a:r>
          </a:p>
          <a:p>
            <a:pPr marL="0" indent="0">
              <a:spcBef>
                <a:spcPts val="1400"/>
              </a:spcBef>
              <a:buNone/>
            </a:pPr>
            <a:endParaRPr lang="en-US" sz="2200"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AC58A2B-D723-7068-4E66-585C633DCDF1}"/>
              </a:ext>
            </a:extLst>
          </p:cNvPr>
          <p:cNvPicPr>
            <a:picLocks noChangeAspect="1"/>
          </p:cNvPicPr>
          <p:nvPr/>
        </p:nvPicPr>
        <p:blipFill>
          <a:blip r:embed="rId3"/>
          <a:stretch>
            <a:fillRect/>
          </a:stretch>
        </p:blipFill>
        <p:spPr>
          <a:xfrm>
            <a:off x="770011" y="1319344"/>
            <a:ext cx="10515600" cy="3814631"/>
          </a:xfrm>
          <a:prstGeom prst="rect">
            <a:avLst/>
          </a:prstGeom>
        </p:spPr>
      </p:pic>
      <p:sp>
        <p:nvSpPr>
          <p:cNvPr id="6" name="Content Placeholder 2">
            <a:extLst>
              <a:ext uri="{FF2B5EF4-FFF2-40B4-BE49-F238E27FC236}">
                <a16:creationId xmlns:a16="http://schemas.microsoft.com/office/drawing/2014/main" id="{57402F1F-6582-D823-1841-3FC3BE1CC3E4}"/>
              </a:ext>
            </a:extLst>
          </p:cNvPr>
          <p:cNvSpPr txBox="1">
            <a:spLocks/>
          </p:cNvSpPr>
          <p:nvPr/>
        </p:nvSpPr>
        <p:spPr>
          <a:xfrm>
            <a:off x="595233" y="5238763"/>
            <a:ext cx="9491139" cy="786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400" dirty="0">
                <a:latin typeface="Abadi" panose="020B0604020104020204" pitchFamily="34" charset="0"/>
              </a:rPr>
              <a:t>The decision tree classifier is the model with the highest classification accuracy</a:t>
            </a:r>
          </a:p>
          <a:p>
            <a:pPr marL="0" indent="0">
              <a:spcBef>
                <a:spcPts val="1400"/>
              </a:spcBef>
              <a:buNone/>
            </a:pPr>
            <a:endParaRPr lang="en-US" sz="22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8BFBFEA-40C2-59F0-A191-571027CB3E0E}"/>
              </a:ext>
            </a:extLst>
          </p:cNvPr>
          <p:cNvPicPr>
            <a:picLocks noChangeAspect="1"/>
          </p:cNvPicPr>
          <p:nvPr/>
        </p:nvPicPr>
        <p:blipFill>
          <a:blip r:embed="rId3"/>
          <a:stretch>
            <a:fillRect/>
          </a:stretch>
        </p:blipFill>
        <p:spPr>
          <a:xfrm>
            <a:off x="5629275" y="1358191"/>
            <a:ext cx="5609224" cy="4566359"/>
          </a:xfrm>
          <a:prstGeom prst="rect">
            <a:avLst/>
          </a:prstGeom>
        </p:spPr>
      </p:pic>
      <p:sp>
        <p:nvSpPr>
          <p:cNvPr id="6" name="Content Placeholder 2">
            <a:extLst>
              <a:ext uri="{FF2B5EF4-FFF2-40B4-BE49-F238E27FC236}">
                <a16:creationId xmlns:a16="http://schemas.microsoft.com/office/drawing/2014/main" id="{D9E91A92-DBDD-8877-746E-413105FFFEF7}"/>
              </a:ext>
            </a:extLst>
          </p:cNvPr>
          <p:cNvSpPr txBox="1">
            <a:spLocks/>
          </p:cNvSpPr>
          <p:nvPr/>
        </p:nvSpPr>
        <p:spPr>
          <a:xfrm>
            <a:off x="595234" y="1358191"/>
            <a:ext cx="4786392" cy="33757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a:p>
            <a:pPr marL="0" indent="0">
              <a:spcBef>
                <a:spcPts val="1400"/>
              </a:spcBef>
              <a:buNone/>
            </a:pPr>
            <a:endParaRPr lang="en-US" sz="22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9454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the first stage is more likely to land successfully.</a:t>
            </a:r>
          </a:p>
          <a:p>
            <a:pPr>
              <a:lnSpc>
                <a:spcPct val="100000"/>
              </a:lnSpc>
              <a:spcBef>
                <a:spcPts val="1400"/>
              </a:spcBef>
            </a:pPr>
            <a:r>
              <a:rPr lang="en-US" sz="2200" dirty="0">
                <a:latin typeface="Abadi" panose="020B0604020104020204" pitchFamily="34" charset="0"/>
              </a:rPr>
              <a:t>the success rate kept on increasing since 2013 till 2020.</a:t>
            </a:r>
          </a:p>
          <a:p>
            <a:pPr>
              <a:lnSpc>
                <a:spcPct val="100000"/>
              </a:lnSpc>
              <a:spcBef>
                <a:spcPts val="1400"/>
              </a:spcBef>
            </a:pPr>
            <a:r>
              <a:rPr lang="en-US" sz="2200" dirty="0">
                <a:latin typeface="Abadi" panose="020B0604020104020204" pitchFamily="34" charset="0"/>
              </a:rPr>
              <a:t>ES-L1, GEO, HEO, SSO, VLEO have the most success rate while GTO has the least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site had the most successful launches.</a:t>
            </a:r>
          </a:p>
          <a:p>
            <a:pPr marL="0" indent="0">
              <a:buNone/>
            </a:pPr>
            <a:r>
              <a:rPr lang="en-US" sz="2200" dirty="0">
                <a:solidFill>
                  <a:schemeClr val="accent3">
                    <a:lumMod val="25000"/>
                  </a:schemeClr>
                </a:solidFill>
                <a:latin typeface="Abadi" panose="020B0604020104020204" pitchFamily="34" charset="0"/>
              </a:rPr>
              <a:t>The Decision tree classifier is the best machine learning algorithm </a:t>
            </a:r>
            <a:r>
              <a:rPr lang="en-US" sz="2200" dirty="0">
                <a:solidFill>
                  <a:srgbClr val="1F1F1F"/>
                </a:solidFill>
                <a:latin typeface="Abadi" panose="020B0604020104020204" pitchFamily="34" charset="0"/>
              </a:rPr>
              <a:t>to</a:t>
            </a:r>
            <a:r>
              <a:rPr lang="en-US" sz="2400" dirty="0">
                <a:solidFill>
                  <a:srgbClr val="1F1F1F"/>
                </a:solidFill>
                <a:latin typeface="Abadi" panose="020B0604020104020204" pitchFamily="34" charset="0"/>
              </a:rPr>
              <a:t> </a:t>
            </a:r>
            <a:r>
              <a:rPr lang="en-US" sz="2200" dirty="0">
                <a:solidFill>
                  <a:srgbClr val="1F1F1F"/>
                </a:solidFill>
                <a:latin typeface="Abadi" panose="020B0604020104020204" pitchFamily="34" charset="0"/>
              </a:rPr>
              <a:t>predict if the first stage will land successfully</a:t>
            </a:r>
          </a:p>
          <a:p>
            <a:pPr marL="0" indent="0" algn="just">
              <a:buNone/>
            </a:pPr>
            <a:endParaRPr lang="en-US" sz="3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 X API and 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 frame for subsequent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80074" y="1792288"/>
            <a:ext cx="5991188"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https://github.com/FiyinOloyede/IBM_Data_Science_SpaceX_Landing_Prediction/blob/main/Data%20collection%20API.ipynb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2095A646-E041-BEDC-B78A-C0B5297E2F07}"/>
              </a:ext>
            </a:extLst>
          </p:cNvPr>
          <p:cNvPicPr>
            <a:picLocks noChangeAspect="1"/>
          </p:cNvPicPr>
          <p:nvPr/>
        </p:nvPicPr>
        <p:blipFill>
          <a:blip r:embed="rId4"/>
          <a:stretch>
            <a:fillRect/>
          </a:stretch>
        </p:blipFill>
        <p:spPr>
          <a:xfrm>
            <a:off x="5380074" y="1792288"/>
            <a:ext cx="5991187" cy="42068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https://github.com/FiyinOloyede/IBM_Data_Science_SpaceX_Landing_Prediction/blob/main/Data%20collection%20with%20web%20scraping.ipynb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DEC4A43-6808-41D9-B357-283A8484B90C}"/>
              </a:ext>
            </a:extLst>
          </p:cNvPr>
          <p:cNvPicPr>
            <a:picLocks noChangeAspect="1"/>
          </p:cNvPicPr>
          <p:nvPr/>
        </p:nvPicPr>
        <p:blipFill>
          <a:blip r:embed="rId4"/>
          <a:stretch>
            <a:fillRect/>
          </a:stretch>
        </p:blipFill>
        <p:spPr>
          <a:xfrm>
            <a:off x="5910262" y="1792288"/>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614</TotalTime>
  <Words>1950</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fiyinfoluwa oloyede</cp:lastModifiedBy>
  <cp:revision>200</cp:revision>
  <dcterms:created xsi:type="dcterms:W3CDTF">2021-04-29T18:58:34Z</dcterms:created>
  <dcterms:modified xsi:type="dcterms:W3CDTF">2023-03-30T16:56:38Z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